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307" r:id="rId3"/>
    <p:sldId id="275" r:id="rId4"/>
    <p:sldId id="361" r:id="rId5"/>
    <p:sldId id="364" r:id="rId6"/>
    <p:sldId id="365" r:id="rId7"/>
    <p:sldId id="287" r:id="rId8"/>
    <p:sldId id="339" r:id="rId9"/>
    <p:sldId id="340" r:id="rId10"/>
    <p:sldId id="324" r:id="rId11"/>
    <p:sldId id="262" r:id="rId12"/>
    <p:sldId id="363" r:id="rId13"/>
    <p:sldId id="264" r:id="rId14"/>
    <p:sldId id="343" r:id="rId15"/>
    <p:sldId id="279" r:id="rId16"/>
    <p:sldId id="424" r:id="rId17"/>
    <p:sldId id="288" r:id="rId18"/>
    <p:sldId id="290" r:id="rId19"/>
    <p:sldId id="379" r:id="rId20"/>
    <p:sldId id="380" r:id="rId21"/>
    <p:sldId id="381" r:id="rId22"/>
    <p:sldId id="382" r:id="rId23"/>
    <p:sldId id="385" r:id="rId24"/>
    <p:sldId id="423" r:id="rId25"/>
    <p:sldId id="425" r:id="rId26"/>
    <p:sldId id="426" r:id="rId27"/>
    <p:sldId id="427" r:id="rId28"/>
    <p:sldId id="428" r:id="rId29"/>
    <p:sldId id="429" r:id="rId30"/>
    <p:sldId id="430" r:id="rId31"/>
    <p:sldId id="408" r:id="rId32"/>
    <p:sldId id="409" r:id="rId33"/>
    <p:sldId id="431" r:id="rId34"/>
    <p:sldId id="433" r:id="rId35"/>
    <p:sldId id="269" r:id="rId36"/>
    <p:sldId id="366" r:id="rId37"/>
    <p:sldId id="367" r:id="rId38"/>
    <p:sldId id="368" r:id="rId39"/>
    <p:sldId id="369" r:id="rId40"/>
    <p:sldId id="399" r:id="rId41"/>
    <p:sldId id="400" r:id="rId42"/>
    <p:sldId id="271" r:id="rId43"/>
    <p:sldId id="398" r:id="rId44"/>
    <p:sldId id="272" r:id="rId45"/>
    <p:sldId id="294" r:id="rId46"/>
    <p:sldId id="295" r:id="rId47"/>
    <p:sldId id="296" r:id="rId48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70614" autoAdjust="0"/>
  </p:normalViewPr>
  <p:slideViewPr>
    <p:cSldViewPr snapToGrid="0" snapToObjects="1">
      <p:cViewPr varScale="1">
        <p:scale>
          <a:sx n="74" d="100"/>
          <a:sy n="74" d="100"/>
        </p:scale>
        <p:origin x="12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D4D376D8-EAAF-4580-BE93-C8004C7F9FEA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C2D9BD9D-BA30-40BD-A575-93AFC0AC9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39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106668D8-9730-4658-BE0E-DA73E84F100E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AB40F13-85EF-4D1E-B920-C81DDE96B4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8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06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70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58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62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19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979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328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575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592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08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11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818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363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152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953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658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780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999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618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004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581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6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5015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940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482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689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5161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590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0870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5903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9786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1757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08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4559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2946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9207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4786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0982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2942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8531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5482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29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52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3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80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50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4841" indent="-234841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40F13-85EF-4D1E-B920-C81DDE96B47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89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52141" cy="34356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13858"/>
            <a:ext cx="8229600" cy="1297214"/>
          </a:xfrm>
        </p:spPr>
        <p:txBody>
          <a:bodyPr anchor="ctr">
            <a:normAutofit/>
          </a:bodyPr>
          <a:lstStyle>
            <a:lvl1pPr algn="ctr">
              <a:defRPr sz="3600" cap="all">
                <a:latin typeface="Avenir Light"/>
                <a:cs typeface="Avenir Ligh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 descr="ADEA_logo-white-taglin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43200" y="1089112"/>
            <a:ext cx="3657600" cy="619758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110345" y="6313718"/>
            <a:ext cx="7214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srgbClr val="005D83"/>
                </a:solidFill>
                <a:latin typeface="Avenir LT 65 Medium" panose="020B0603020000020003" pitchFamily="34" charset="0"/>
              </a:rPr>
              <a:t>AMERICAN DENTAL EDUCATION ASSOCIATION</a:t>
            </a:r>
            <a:endParaRPr lang="en-US" sz="2400" dirty="0">
              <a:solidFill>
                <a:srgbClr val="005D83"/>
              </a:solidFill>
              <a:latin typeface="Avenir LT 65 Medium" panose="020B0603020000020003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2141" cy="12949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4012"/>
            <a:ext cx="6246586" cy="1444873"/>
          </a:xfrm>
        </p:spPr>
        <p:txBody>
          <a:bodyPr anchor="b">
            <a:normAutofit/>
          </a:bodyPr>
          <a:lstStyle>
            <a:lvl1pPr>
              <a:defRPr sz="3600" cap="none">
                <a:solidFill>
                  <a:schemeClr val="bg1"/>
                </a:solidFill>
                <a:latin typeface="Avenir Light"/>
                <a:cs typeface="Avenir Ligh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 descr="ADEA_logo-white-taglin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37832" y="798711"/>
            <a:ext cx="1914029" cy="324321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110345" y="6313718"/>
            <a:ext cx="7214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srgbClr val="005D83"/>
                </a:solidFill>
                <a:latin typeface="Avenir LT 65 Medium" panose="020B0603020000020003" pitchFamily="34" charset="0"/>
              </a:rPr>
              <a:t>AMERICAN DENTAL EDUCATION ASSOCIATION</a:t>
            </a:r>
            <a:endParaRPr lang="en-US" sz="2400" dirty="0">
              <a:solidFill>
                <a:srgbClr val="005D83"/>
              </a:solidFill>
              <a:latin typeface="Avenir LT 65 Medium" panose="020B0603020000020003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52141" cy="1294918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-254012"/>
            <a:ext cx="6246586" cy="1444873"/>
          </a:xfrm>
        </p:spPr>
        <p:txBody>
          <a:bodyPr anchor="b">
            <a:normAutofit/>
          </a:bodyPr>
          <a:lstStyle>
            <a:lvl1pPr>
              <a:defRPr sz="3600" cap="none">
                <a:solidFill>
                  <a:schemeClr val="bg1"/>
                </a:solidFill>
                <a:latin typeface="Avenir Light"/>
                <a:cs typeface="Avenir Ligh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6" name="Picture 15" descr="ADEA_logo-white-taglin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37832" y="798711"/>
            <a:ext cx="1914029" cy="32432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110345" y="6313718"/>
            <a:ext cx="7214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srgbClr val="005D83"/>
                </a:solidFill>
                <a:latin typeface="Avenir LT 65 Medium" panose="020B0603020000020003" pitchFamily="34" charset="0"/>
              </a:rPr>
              <a:t>AMERICAN DENTAL EDUCATION ASSOCIATION</a:t>
            </a:r>
            <a:endParaRPr lang="en-US" sz="2400" dirty="0">
              <a:solidFill>
                <a:srgbClr val="005D83"/>
              </a:solidFill>
              <a:latin typeface="Avenir LT 65 Medium" panose="020B0603020000020003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B1B91-4105-A04B-B134-BD50D17105BE}" type="datetimeFigureOut">
              <a:rPr lang="en-US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42953-EB25-364F-98E1-6322234C593C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venir Book"/>
          <a:ea typeface="+mj-ea"/>
          <a:cs typeface="Avenir Boo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Light"/>
          <a:ea typeface="+mn-ea"/>
          <a:cs typeface="Avenir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Light"/>
          <a:ea typeface="+mn-ea"/>
          <a:cs typeface="Avenir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Light"/>
          <a:ea typeface="+mn-ea"/>
          <a:cs typeface="Avenir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Light"/>
          <a:ea typeface="+mn-ea"/>
          <a:cs typeface="Avenir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Light"/>
          <a:ea typeface="+mn-ea"/>
          <a:cs typeface="Avenir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lds.ed.gov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udentloans.gov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loans.gov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loans.gov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ea.org/DLOC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loans.gov/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ea.org/DLOC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ea.org/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rs.gov/publications/p970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aid.ed.gov/ombudsman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ea.org/DLOC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lds.ed.gov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249" y="2013858"/>
            <a:ext cx="8397551" cy="1297214"/>
          </a:xfrm>
        </p:spPr>
        <p:txBody>
          <a:bodyPr>
            <a:noAutofit/>
          </a:bodyPr>
          <a:lstStyle/>
          <a:p>
            <a:r>
              <a:rPr lang="en-US" sz="4000" dirty="0" smtClean="0"/>
              <a:t>Senior loan exit interview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dental school class of 2017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249" y="3886200"/>
            <a:ext cx="8565502" cy="1752600"/>
          </a:xfrm>
        </p:spPr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</a:rPr>
              <a:t>Repayment Strategies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for Dental School Graduates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Loan servicers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415534"/>
            <a:ext cx="8529146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Organizations lenders contract with to work with borrowers in repayment</a:t>
            </a:r>
          </a:p>
          <a:p>
            <a:pPr marL="514350" indent="-514350"/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www.NSLDS.ed.gov</a:t>
            </a:r>
            <a:r>
              <a:rPr lang="en-US" dirty="0" smtClean="0"/>
              <a:t> for your servicer*</a:t>
            </a:r>
          </a:p>
          <a:p>
            <a:pPr marL="514350" indent="-514350"/>
            <a:r>
              <a:rPr lang="en-US" dirty="0" smtClean="0"/>
              <a:t>Your federally owned loans should all be serviced by one loan servicer</a:t>
            </a:r>
          </a:p>
          <a:p>
            <a:pPr marL="514350" indent="-514350"/>
            <a:r>
              <a:rPr lang="en-US" dirty="0" smtClean="0"/>
              <a:t>See </a:t>
            </a:r>
            <a:r>
              <a:rPr lang="en-US" dirty="0" smtClean="0">
                <a:hlinkClick r:id="rId4"/>
              </a:rPr>
              <a:t>www.StudentLoans.gov</a:t>
            </a:r>
            <a:r>
              <a:rPr lang="en-US" dirty="0" smtClean="0"/>
              <a:t> for details</a:t>
            </a:r>
          </a:p>
          <a:p>
            <a:pPr marL="514350" indent="-514350"/>
            <a:r>
              <a:rPr lang="en-US" dirty="0" smtClean="0">
                <a:solidFill>
                  <a:srgbClr val="FF0000"/>
                </a:solidFill>
              </a:rPr>
              <a:t>Keep contact information current</a:t>
            </a:r>
          </a:p>
          <a:p>
            <a:pPr marL="514350" indent="-514350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5827616"/>
            <a:ext cx="81356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venir Light"/>
              </a:rPr>
              <a:t>*    Click on the number to the left of each loan on the financial aid summary page    </a:t>
            </a:r>
            <a:endParaRPr lang="en-US" sz="1600" dirty="0">
              <a:latin typeface="Avenir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54012"/>
            <a:ext cx="6530454" cy="1444873"/>
          </a:xfrm>
        </p:spPr>
        <p:txBody>
          <a:bodyPr>
            <a:noAutofit/>
          </a:bodyPr>
          <a:lstStyle/>
          <a:p>
            <a:r>
              <a:rPr lang="en-US" sz="4800" dirty="0" smtClean="0"/>
              <a:t>When loans come due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6482" y="1600200"/>
            <a:ext cx="8907518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Most direct loans have 6-month window period before repayment starts</a:t>
            </a:r>
          </a:p>
          <a:p>
            <a:pPr marL="514350" indent="-514350"/>
            <a:r>
              <a:rPr lang="en-US" dirty="0" smtClean="0"/>
              <a:t>Perkins loans have 9-month grace period</a:t>
            </a:r>
          </a:p>
          <a:p>
            <a:pPr marL="514350" indent="-514350"/>
            <a:r>
              <a:rPr lang="en-US" dirty="0" smtClean="0"/>
              <a:t>HPSL and LDS have 12-month grace period</a:t>
            </a:r>
          </a:p>
          <a:p>
            <a:pPr marL="514350" indent="-514350"/>
            <a:r>
              <a:rPr lang="en-US" dirty="0" smtClean="0"/>
              <a:t>Check terms on institutional and private loans</a:t>
            </a:r>
          </a:p>
          <a:p>
            <a:pPr marL="514350" indent="-514350"/>
            <a:r>
              <a:rPr lang="en-US" dirty="0" smtClean="0">
                <a:solidFill>
                  <a:srgbClr val="FF0000"/>
                </a:solidFill>
              </a:rPr>
              <a:t>Only get grace period once, so if used in entirety on loans prior to dental school, these loans should come due right after graduation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85418"/>
            <a:ext cx="6246586" cy="144487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400" dirty="0" smtClean="0"/>
              <a:t>Step 2: </a:t>
            </a:r>
            <a:br>
              <a:rPr lang="en-US" sz="4400" dirty="0" smtClean="0"/>
            </a:br>
            <a:r>
              <a:rPr lang="en-US" sz="4400" dirty="0" smtClean="0"/>
              <a:t>Repayment objectives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47310"/>
            <a:ext cx="8495731" cy="4548352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Aggressive, to reduce impact of interest accrual and capitalization</a:t>
            </a:r>
          </a:p>
          <a:p>
            <a:pPr marL="514350" indent="-514350"/>
            <a:r>
              <a:rPr lang="en-US" dirty="0" smtClean="0"/>
              <a:t>Cautious, needing to protect income and maximize monthly cash flow</a:t>
            </a:r>
          </a:p>
          <a:p>
            <a:pPr marL="514350" indent="-514350"/>
            <a:r>
              <a:rPr lang="en-US" dirty="0" smtClean="0"/>
              <a:t>Public Service Loan Forgiveness</a:t>
            </a:r>
          </a:p>
          <a:p>
            <a:pPr marL="514350" indent="-514350"/>
            <a:r>
              <a:rPr lang="en-US" dirty="0" smtClean="0"/>
              <a:t>Repayment help in exchange for service commitment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7200" y="5857108"/>
            <a:ext cx="76620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latin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323528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Options at repayment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442545"/>
            <a:ext cx="8518849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Loan servicers usually notify borrowers 30 to 90 days prior to loans coming due</a:t>
            </a:r>
          </a:p>
          <a:p>
            <a:pPr marL="1028700" lvl="1" indent="-514350"/>
            <a:r>
              <a:rPr lang="en-US" dirty="0" smtClean="0">
                <a:solidFill>
                  <a:srgbClr val="FF0000"/>
                </a:solidFill>
              </a:rPr>
              <a:t>Be sure all contact information is up to date, especially if you are doing advanced dental education work</a:t>
            </a:r>
          </a:p>
          <a:p>
            <a:pPr marL="514350" indent="-514350"/>
            <a:r>
              <a:rPr lang="en-US" dirty="0" smtClean="0"/>
              <a:t>Options at repayment</a:t>
            </a:r>
          </a:p>
          <a:p>
            <a:pPr marL="1028700" lvl="1" indent="-514350">
              <a:buFont typeface="+mj-lt"/>
              <a:buAutoNum type="arabicPeriod"/>
            </a:pPr>
            <a:r>
              <a:rPr lang="en-US" dirty="0" smtClean="0"/>
              <a:t>Select repayment plan and start actively repaying your student loans</a:t>
            </a:r>
          </a:p>
          <a:p>
            <a:pPr marL="1028700" lvl="1" indent="-514350">
              <a:buFont typeface="+mj-lt"/>
              <a:buAutoNum type="arabicPeriod"/>
            </a:pPr>
            <a:r>
              <a:rPr lang="en-US" dirty="0" smtClean="0"/>
              <a:t>Postpone payments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Options at repayment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182304" cy="4525963"/>
          </a:xfrm>
        </p:spPr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Select repayment plan and start actively repaying your student loans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600" dirty="0" smtClean="0"/>
              <a:t>Postpone payments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Repayment reminders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8518849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>
                <a:solidFill>
                  <a:srgbClr val="FF0000"/>
                </a:solidFill>
              </a:rPr>
              <a:t>No penalty for aggressive repayment</a:t>
            </a:r>
          </a:p>
          <a:p>
            <a:pPr marL="514350" indent="-514350"/>
            <a:r>
              <a:rPr lang="en-US" dirty="0" smtClean="0"/>
              <a:t>You can usually switch repayment plans* </a:t>
            </a:r>
          </a:p>
          <a:p>
            <a:pPr marL="514350" indent="-514350"/>
            <a:r>
              <a:rPr lang="en-US" dirty="0" smtClean="0"/>
              <a:t>Payments are applied to outstanding interest first before principal*</a:t>
            </a:r>
          </a:p>
          <a:p>
            <a:pPr marL="514350" indent="-514350"/>
            <a:r>
              <a:rPr lang="en-US" dirty="0" smtClean="0"/>
              <a:t>Voluntary and additional payments may be targeted on most expensive loans*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199" y="5756831"/>
            <a:ext cx="68895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venir Light"/>
              </a:rPr>
              <a:t>*  Work with loan servicer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Step 3: Pick a plan*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411014"/>
            <a:ext cx="8518849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Time-driven </a:t>
            </a:r>
          </a:p>
          <a:p>
            <a:pPr marL="914400" lvl="1" indent="-514350"/>
            <a:r>
              <a:rPr lang="en-US" dirty="0" smtClean="0"/>
              <a:t>Standard 10 year**</a:t>
            </a:r>
          </a:p>
          <a:p>
            <a:pPr marL="914400" lvl="1" indent="-514350"/>
            <a:r>
              <a:rPr lang="en-US" dirty="0" smtClean="0"/>
              <a:t>Extended 25 year**</a:t>
            </a:r>
          </a:p>
          <a:p>
            <a:pPr marL="514350" indent="-514350"/>
            <a:r>
              <a:rPr lang="en-US" dirty="0" smtClean="0"/>
              <a:t>Income-driven repayment (IDR)</a:t>
            </a:r>
          </a:p>
          <a:p>
            <a:pPr marL="914400" lvl="1" indent="-514350"/>
            <a:r>
              <a:rPr lang="en-US" sz="2400" dirty="0" smtClean="0"/>
              <a:t>Income-Contingent Repayment Plan (ICR, 1994)</a:t>
            </a:r>
          </a:p>
          <a:p>
            <a:pPr marL="914400" lvl="1" indent="-514350"/>
            <a:r>
              <a:rPr lang="en-US" sz="2400" dirty="0" smtClean="0"/>
              <a:t>Income-Based Repayment </a:t>
            </a:r>
            <a:r>
              <a:rPr lang="en-US" sz="2400" dirty="0"/>
              <a:t>Plan</a:t>
            </a:r>
            <a:r>
              <a:rPr lang="en-US" sz="2400" dirty="0" smtClean="0"/>
              <a:t> (IBR, 2009)</a:t>
            </a:r>
          </a:p>
          <a:p>
            <a:pPr marL="914400" lvl="1" indent="-514350"/>
            <a:r>
              <a:rPr lang="en-US" sz="2400" dirty="0" smtClean="0"/>
              <a:t>Pay As You Earn (PAYE, 2012)</a:t>
            </a:r>
          </a:p>
          <a:p>
            <a:pPr marL="914400" lvl="1" indent="-514350"/>
            <a:r>
              <a:rPr lang="en-US" sz="2400" dirty="0" smtClean="0"/>
              <a:t>Revised Pay As You Earn (REPAYE, 2015)</a:t>
            </a:r>
          </a:p>
          <a:p>
            <a:pPr marL="514350" indent="-514350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7199" y="5644589"/>
            <a:ext cx="78985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venir Light"/>
              </a:rPr>
              <a:t>* </a:t>
            </a:r>
            <a:r>
              <a:rPr lang="en-US" sz="1600" dirty="0" smtClean="0">
                <a:latin typeface="Avenir Light"/>
              </a:rPr>
              <a:t>   Federal loans                                                                                                          **   Graduated versions of these should be available</a:t>
            </a:r>
            <a:endParaRPr lang="en-US" sz="1600" dirty="0">
              <a:latin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201073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Standard 10 year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0717" y="1505256"/>
            <a:ext cx="8518849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120 level payments</a:t>
            </a:r>
          </a:p>
          <a:p>
            <a:pPr marL="514350" indent="-514350"/>
            <a:r>
              <a:rPr lang="en-US" dirty="0" smtClean="0"/>
              <a:t>Calculations not dependent on income</a:t>
            </a:r>
          </a:p>
          <a:p>
            <a:pPr marL="514350" indent="-514350"/>
            <a:r>
              <a:rPr lang="en-US" dirty="0" smtClean="0"/>
              <a:t>You get this plan if you don’t choose one when given opportunity by loan servicer</a:t>
            </a:r>
          </a:p>
          <a:p>
            <a:pPr marL="514350" indent="-514350"/>
            <a:r>
              <a:rPr lang="en-US" dirty="0" smtClean="0">
                <a:solidFill>
                  <a:srgbClr val="FF0000"/>
                </a:solidFill>
              </a:rPr>
              <a:t>Possibly part of strategy for graduate with</a:t>
            </a:r>
          </a:p>
          <a:p>
            <a:pPr marL="914400" lvl="1" indent="-514350"/>
            <a:r>
              <a:rPr lang="en-US" dirty="0" smtClean="0">
                <a:solidFill>
                  <a:srgbClr val="FF0000"/>
                </a:solidFill>
              </a:rPr>
              <a:t>Relatively low debt</a:t>
            </a:r>
          </a:p>
          <a:p>
            <a:pPr marL="914400" lvl="1" indent="-514350"/>
            <a:r>
              <a:rPr lang="en-US" dirty="0" smtClean="0">
                <a:solidFill>
                  <a:srgbClr val="FF0000"/>
                </a:solidFill>
              </a:rPr>
              <a:t>Steady income moving right into practice</a:t>
            </a:r>
          </a:p>
          <a:p>
            <a:pPr marL="914400" lvl="1" indent="-514350"/>
            <a:r>
              <a:rPr lang="en-US" dirty="0" smtClean="0">
                <a:solidFill>
                  <a:srgbClr val="FF0000"/>
                </a:solidFill>
              </a:rPr>
              <a:t>Other resources to help with repayment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Extended 25 year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0497" y="1439370"/>
            <a:ext cx="8518849" cy="4709182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300 level payments</a:t>
            </a:r>
          </a:p>
          <a:p>
            <a:pPr marL="514350" indent="-514350"/>
            <a:r>
              <a:rPr lang="en-US" dirty="0" smtClean="0"/>
              <a:t>Total repayment much higher if held to term and payments not accelerated</a:t>
            </a:r>
          </a:p>
          <a:p>
            <a:pPr marL="514350" indent="-514350"/>
            <a:r>
              <a:rPr lang="en-US" dirty="0" smtClean="0">
                <a:solidFill>
                  <a:srgbClr val="FF0000"/>
                </a:solidFill>
              </a:rPr>
              <a:t>Possibly part of strategy for graduate who</a:t>
            </a:r>
          </a:p>
          <a:p>
            <a:pPr marL="914400" lvl="1" indent="-514350"/>
            <a:r>
              <a:rPr lang="en-US" dirty="0" smtClean="0">
                <a:solidFill>
                  <a:srgbClr val="FF0000"/>
                </a:solidFill>
              </a:rPr>
              <a:t>Has high debt and wants same payment each month</a:t>
            </a:r>
          </a:p>
          <a:p>
            <a:pPr marL="914400" lvl="1" indent="-514350"/>
            <a:r>
              <a:rPr lang="en-US" dirty="0" smtClean="0">
                <a:solidFill>
                  <a:srgbClr val="FF0000"/>
                </a:solidFill>
              </a:rPr>
              <a:t>Needs to show lower debt-to-income ratio </a:t>
            </a:r>
          </a:p>
          <a:p>
            <a:pPr marL="914400" lvl="1" indent="-514350"/>
            <a:r>
              <a:rPr lang="en-US" dirty="0" smtClean="0">
                <a:solidFill>
                  <a:srgbClr val="FF0000"/>
                </a:solidFill>
              </a:rPr>
              <a:t>Could afford higher payment but wants a lower required payment each month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54012"/>
            <a:ext cx="7269480" cy="1444873"/>
          </a:xfrm>
        </p:spPr>
        <p:txBody>
          <a:bodyPr>
            <a:noAutofit/>
          </a:bodyPr>
          <a:lstStyle/>
          <a:p>
            <a:r>
              <a:rPr lang="en-US" sz="4300" dirty="0" smtClean="0"/>
              <a:t>Income-driven repayment</a:t>
            </a:r>
            <a:endParaRPr lang="en-US" sz="43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3778" y="1456616"/>
            <a:ext cx="8518849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Designed for highly indebted borrowers who cannot afford repayment under other plans, most notably Standard 10 year</a:t>
            </a:r>
          </a:p>
          <a:p>
            <a:pPr marL="514350" indent="-514350"/>
            <a:r>
              <a:rPr lang="en-US" dirty="0" smtClean="0"/>
              <a:t>Bigger the gap between federal debt and income, more likely these plans needed</a:t>
            </a:r>
          </a:p>
          <a:p>
            <a:pPr marL="514350" indent="-514350"/>
            <a:r>
              <a:rPr lang="en-US" dirty="0" smtClean="0">
                <a:solidFill>
                  <a:srgbClr val="FF0000"/>
                </a:solidFill>
              </a:rPr>
              <a:t>Monthly payments change annually</a:t>
            </a:r>
          </a:p>
          <a:p>
            <a:pPr marL="514350" indent="-514350"/>
            <a:r>
              <a:rPr lang="en-US" dirty="0" smtClean="0">
                <a:solidFill>
                  <a:srgbClr val="FF0000"/>
                </a:solidFill>
              </a:rPr>
              <a:t>Payments based on income and family size</a:t>
            </a:r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6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Considerations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8518849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Dental school graduates have a great track record for repayment</a:t>
            </a:r>
          </a:p>
          <a:p>
            <a:pPr marL="514350" indent="-514350"/>
            <a:r>
              <a:rPr lang="en-US" dirty="0" smtClean="0"/>
              <a:t>Multiple ways to effectively handle your student loan debt</a:t>
            </a:r>
          </a:p>
          <a:p>
            <a:pPr marL="514350" indent="-514350"/>
            <a:r>
              <a:rPr lang="en-US" dirty="0" smtClean="0">
                <a:solidFill>
                  <a:srgbClr val="FF0000"/>
                </a:solidFill>
              </a:rPr>
              <a:t>Constantly evaluate your repayment objectives and repayment plan, and change as needed</a:t>
            </a:r>
          </a:p>
          <a:p>
            <a:pPr marL="514350" indent="-514350"/>
            <a:r>
              <a:rPr lang="en-US" dirty="0" smtClean="0"/>
              <a:t>Work closely with loan servicers</a:t>
            </a:r>
          </a:p>
          <a:p>
            <a:pPr marL="514350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IDR pros and cons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411014"/>
            <a:ext cx="8518849" cy="4816365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Advantages</a:t>
            </a:r>
          </a:p>
          <a:p>
            <a:pPr marL="914400" lvl="1" indent="-514350"/>
            <a:r>
              <a:rPr lang="en-US" dirty="0" smtClean="0"/>
              <a:t>More manageable monthly payments</a:t>
            </a:r>
          </a:p>
          <a:p>
            <a:pPr marL="914400" lvl="1" indent="-514350"/>
            <a:r>
              <a:rPr lang="en-US" dirty="0" smtClean="0"/>
              <a:t>May lead to forgiveness</a:t>
            </a:r>
          </a:p>
          <a:p>
            <a:pPr marL="514350" indent="-514350"/>
            <a:r>
              <a:rPr lang="en-US" dirty="0" smtClean="0"/>
              <a:t>Disadvantages</a:t>
            </a:r>
          </a:p>
          <a:p>
            <a:pPr marL="914400" lvl="1" indent="-514350"/>
            <a:r>
              <a:rPr lang="en-US" dirty="0" smtClean="0"/>
              <a:t>Payments may not cover interest, if gap between debt and income is high</a:t>
            </a:r>
          </a:p>
          <a:p>
            <a:pPr marL="914400" lvl="1" indent="-514350"/>
            <a:r>
              <a:rPr lang="en-US" dirty="0" smtClean="0"/>
              <a:t>Nuances of plans can be confusing</a:t>
            </a:r>
          </a:p>
          <a:p>
            <a:pPr marL="914400" lvl="1" indent="-514350"/>
            <a:r>
              <a:rPr lang="en-US" dirty="0" smtClean="0"/>
              <a:t>Plan forgiveness subject to income tax</a:t>
            </a:r>
          </a:p>
          <a:p>
            <a:pPr marL="514350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64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IDR comparison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281418"/>
              </p:ext>
            </p:extLst>
          </p:nvPr>
        </p:nvGraphicFramePr>
        <p:xfrm>
          <a:off x="283485" y="1421004"/>
          <a:ext cx="8671330" cy="41891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4175"/>
                <a:gridCol w="2086533"/>
                <a:gridCol w="2147012"/>
                <a:gridCol w="2323610"/>
              </a:tblGrid>
              <a:tr h="565451">
                <a:tc>
                  <a:txBody>
                    <a:bodyPr/>
                    <a:lstStyle/>
                    <a:p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Georgia" panose="02040502050405020303" pitchFamily="18" charset="0"/>
                        </a:rPr>
                        <a:t>IBR</a:t>
                      </a:r>
                      <a:endParaRPr lang="en-US" sz="2400" b="1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Georgia" panose="02040502050405020303" pitchFamily="18" charset="0"/>
                        </a:rPr>
                        <a:t>PAYE</a:t>
                      </a:r>
                      <a:endParaRPr lang="en-US" sz="2400" b="1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Georgia" panose="02040502050405020303" pitchFamily="18" charset="0"/>
                        </a:rPr>
                        <a:t>REPAYE</a:t>
                      </a:r>
                      <a:endParaRPr lang="en-US" sz="2400" b="1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60735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Eligible Loans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FFEL* and Direct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Direct loans only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Direct loans only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7130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Borrowers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All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New borrowers as of October 2007</a:t>
                      </a:r>
                      <a:endParaRPr lang="en-US" sz="18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All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748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Payment Calculation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15% of PDI**, capped at original Standard 10 year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10% of PDI**, capped at original Standard 10 year</a:t>
                      </a:r>
                      <a:endParaRPr lang="en-US" sz="18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10% of PDI**, no cap to payment amount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60735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PFH*** Required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Yes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Yes</a:t>
                      </a:r>
                      <a:endParaRPr lang="en-US" sz="18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No, all incomes qualify</a:t>
                      </a:r>
                      <a:endParaRPr lang="en-US" sz="18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748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Spousal Income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Yes, but not if filing separately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Yes, but not if filing separately</a:t>
                      </a:r>
                      <a:endParaRPr lang="en-US" sz="18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Yes, regardless of filing status</a:t>
                      </a:r>
                      <a:endParaRPr lang="en-US" sz="18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99251" y="5772392"/>
            <a:ext cx="84663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Georgia" pitchFamily="18" charset="0"/>
              </a:rPr>
              <a:t>*    Federal loans from a private lender, not allowed since 2010-11 academic year                   **  Personal disposable income     ***   Partial Financial Hardship</a:t>
            </a:r>
            <a:endParaRPr lang="en-US" sz="16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72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IDR comparison 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452860"/>
              </p:ext>
            </p:extLst>
          </p:nvPr>
        </p:nvGraphicFramePr>
        <p:xfrm>
          <a:off x="283485" y="1421004"/>
          <a:ext cx="8671330" cy="41304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4175"/>
                <a:gridCol w="2086533"/>
                <a:gridCol w="2147012"/>
                <a:gridCol w="2323610"/>
              </a:tblGrid>
              <a:tr h="565451">
                <a:tc>
                  <a:txBody>
                    <a:bodyPr/>
                    <a:lstStyle/>
                    <a:p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Georgia" panose="02040502050405020303" pitchFamily="18" charset="0"/>
                        </a:rPr>
                        <a:t>IBR</a:t>
                      </a:r>
                      <a:endParaRPr lang="en-US" sz="2400" b="1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Georgia" panose="02040502050405020303" pitchFamily="18" charset="0"/>
                        </a:rPr>
                        <a:t>PAYE</a:t>
                      </a:r>
                      <a:endParaRPr lang="en-US" sz="2400" b="1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Georgia" panose="02040502050405020303" pitchFamily="18" charset="0"/>
                        </a:rPr>
                        <a:t>REPAYE</a:t>
                      </a:r>
                      <a:endParaRPr lang="en-US" sz="2400" b="1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60735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Repayment Term and Forgiveness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25 years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20 years</a:t>
                      </a:r>
                      <a:endParaRPr lang="en-US" sz="18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25 years if any graduate loans, 20 years</a:t>
                      </a:r>
                      <a:r>
                        <a:rPr lang="en-US" sz="1800" baseline="0" dirty="0" smtClean="0">
                          <a:latin typeface="Georgia" panose="02040502050405020303" pitchFamily="18" charset="0"/>
                        </a:rPr>
                        <a:t> if UG only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7130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PSLF* Eligible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Yes, on direct loans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Yes</a:t>
                      </a:r>
                      <a:endParaRPr lang="en-US" sz="18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Yes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748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Capitalization Limit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None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10% of original principal</a:t>
                      </a:r>
                      <a:endParaRPr lang="en-US" sz="18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None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60735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Interest</a:t>
                      </a:r>
                      <a:r>
                        <a:rPr lang="en-US" sz="1800" baseline="0" dirty="0" smtClean="0">
                          <a:latin typeface="Georgia" panose="02040502050405020303" pitchFamily="18" charset="0"/>
                        </a:rPr>
                        <a:t> Subsidy on Unsub Loans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Georgia" panose="02040502050405020303" pitchFamily="18" charset="0"/>
                        </a:rPr>
                        <a:t>No</a:t>
                      </a:r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No</a:t>
                      </a:r>
                      <a:endParaRPr lang="en-US" sz="18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Yes,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50% any time interest due exceeds calculated REPAYE amount</a:t>
                      </a:r>
                      <a:endParaRPr lang="en-US" sz="18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99251" y="5772392"/>
            <a:ext cx="84663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Georgia" pitchFamily="18" charset="0"/>
              </a:rPr>
              <a:t>*    Public Service Loan Forgiveness </a:t>
            </a:r>
            <a:endParaRPr lang="en-US" sz="16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54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54012"/>
            <a:ext cx="6577662" cy="144487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IDR forgiveness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5151" y="1438747"/>
            <a:ext cx="8518849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PAYE forgiveness provisions</a:t>
            </a:r>
          </a:p>
          <a:p>
            <a:pPr marL="914400" lvl="1" indent="-514350"/>
            <a:r>
              <a:rPr lang="en-US" dirty="0" smtClean="0"/>
              <a:t>Balance forgiven after 20 years*</a:t>
            </a:r>
          </a:p>
          <a:p>
            <a:pPr marL="914400" lvl="1" indent="-514350"/>
            <a:r>
              <a:rPr lang="en-US" dirty="0" smtClean="0"/>
              <a:t>Not dependent on type of employment</a:t>
            </a:r>
          </a:p>
          <a:p>
            <a:pPr marL="914400" lvl="1" indent="-514350"/>
            <a:r>
              <a:rPr lang="en-US" dirty="0" smtClean="0"/>
              <a:t>Balance subject to tax under current tax law</a:t>
            </a:r>
          </a:p>
          <a:p>
            <a:pPr marL="514350" indent="-514350"/>
            <a:r>
              <a:rPr lang="en-US" dirty="0" smtClean="0"/>
              <a:t>IBR and REPAYE forgiveness provisions</a:t>
            </a:r>
          </a:p>
          <a:p>
            <a:pPr marL="914400" lvl="1" indent="-514350"/>
            <a:r>
              <a:rPr lang="en-US" dirty="0" smtClean="0"/>
              <a:t>Balance forgiven after 25 years*</a:t>
            </a:r>
          </a:p>
          <a:p>
            <a:pPr marL="914400" lvl="1" indent="-514350"/>
            <a:r>
              <a:rPr lang="en-US" dirty="0" smtClean="0"/>
              <a:t>Not dependent on type of employment</a:t>
            </a:r>
          </a:p>
          <a:p>
            <a:pPr marL="914400" lvl="1" indent="-514350"/>
            <a:r>
              <a:rPr lang="en-US" dirty="0" smtClean="0"/>
              <a:t>Balance subject to tax under current tax law</a:t>
            </a:r>
          </a:p>
          <a:p>
            <a:pPr marL="514350" indent="-514350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7200" y="5833964"/>
            <a:ext cx="78985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venir Light"/>
              </a:rPr>
              <a:t>*  </a:t>
            </a:r>
            <a:r>
              <a:rPr lang="en-US" sz="1600" dirty="0" smtClean="0">
                <a:latin typeface="Avenir Light"/>
              </a:rPr>
              <a:t>20 years with REPAYE if no graduate school loans</a:t>
            </a:r>
            <a:endParaRPr lang="en-US" sz="1600" dirty="0">
              <a:latin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10891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Takeaways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6483" y="1377788"/>
            <a:ext cx="8339960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Income-driven repayment plans provide responsible borrowers with high debt a way to effectively manage their loan debt</a:t>
            </a:r>
          </a:p>
          <a:p>
            <a:pPr marL="514350" indent="-514350"/>
            <a:r>
              <a:rPr lang="en-US" dirty="0" smtClean="0"/>
              <a:t>Consider other more aggressive plans first, then back into use of IDRs</a:t>
            </a:r>
          </a:p>
          <a:p>
            <a:pPr marL="514350" indent="-514350"/>
            <a:r>
              <a:rPr lang="en-US" dirty="0" smtClean="0"/>
              <a:t>No penalty for overpayment on IDRs </a:t>
            </a:r>
          </a:p>
          <a:p>
            <a:pPr marL="514350" indent="-514350"/>
            <a:r>
              <a:rPr lang="en-US" dirty="0" smtClean="0"/>
              <a:t>Work with loan servicer on IDRs</a:t>
            </a:r>
          </a:p>
          <a:p>
            <a:pPr marL="914400" lvl="1" indent="-514350"/>
            <a:r>
              <a:rPr lang="en-US" dirty="0" smtClean="0"/>
              <a:t>Apply online at </a:t>
            </a:r>
            <a:r>
              <a:rPr lang="en-US" dirty="0" smtClean="0">
                <a:hlinkClick r:id="rId3"/>
              </a:rPr>
              <a:t>www.StudentLoans.gov</a:t>
            </a:r>
            <a:r>
              <a:rPr lang="en-US" dirty="0" smtClean="0"/>
              <a:t> </a:t>
            </a:r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34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Options at repayment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182304" cy="4525963"/>
          </a:xfrm>
        </p:spPr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sz="3600" dirty="0" smtClean="0"/>
              <a:t>Select repayment plan and start actively repaying your student loans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Postpone payments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6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54012"/>
            <a:ext cx="6748818" cy="1444873"/>
          </a:xfrm>
        </p:spPr>
        <p:txBody>
          <a:bodyPr>
            <a:noAutofit/>
          </a:bodyPr>
          <a:lstStyle/>
          <a:p>
            <a:r>
              <a:rPr lang="en-US" sz="4800" dirty="0" smtClean="0"/>
              <a:t>Postponement options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430922"/>
            <a:ext cx="8518849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Deferment*</a:t>
            </a:r>
          </a:p>
          <a:p>
            <a:pPr marL="914400" lvl="1" indent="-514350"/>
            <a:r>
              <a:rPr lang="en-US" dirty="0" smtClean="0"/>
              <a:t>School-based advanced dental education program</a:t>
            </a:r>
          </a:p>
          <a:p>
            <a:pPr marL="914400" lvl="1" indent="-514350"/>
            <a:r>
              <a:rPr lang="en-US" dirty="0" smtClean="0"/>
              <a:t>Graduate fellowship</a:t>
            </a:r>
          </a:p>
          <a:p>
            <a:pPr marL="514350" indent="-514350"/>
            <a:r>
              <a:rPr lang="en-US" dirty="0" smtClean="0"/>
              <a:t>Forbearance*</a:t>
            </a:r>
          </a:p>
          <a:p>
            <a:pPr marL="914400" lvl="1" indent="-514350"/>
            <a:r>
              <a:rPr lang="en-US" dirty="0" smtClean="0"/>
              <a:t>Mandatory Residency Forbearance</a:t>
            </a:r>
          </a:p>
          <a:p>
            <a:pPr marL="914400" lvl="1" indent="-514350"/>
            <a:r>
              <a:rPr lang="en-US" dirty="0" smtClean="0"/>
              <a:t>Other options, work with loan servicer</a:t>
            </a:r>
          </a:p>
          <a:p>
            <a:pPr marL="514350" indent="-514350"/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www.StudentLoans.gov</a:t>
            </a:r>
            <a:r>
              <a:rPr lang="en-US" dirty="0" smtClean="0"/>
              <a:t> for details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8497" y="5845701"/>
            <a:ext cx="74271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1600" dirty="0" smtClean="0">
                <a:latin typeface="Avenir Light"/>
              </a:rPr>
              <a:t>*  Credit protected, borrower considered in good standing</a:t>
            </a:r>
          </a:p>
        </p:txBody>
      </p:sp>
    </p:spTree>
    <p:extLst>
      <p:ext uri="{BB962C8B-B14F-4D97-AF65-F5344CB8AC3E}">
        <p14:creationId xmlns:p14="http://schemas.microsoft.com/office/powerpoint/2010/main" val="80828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69653"/>
            <a:ext cx="6246586" cy="1444873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80000"/>
              </a:lnSpc>
            </a:pPr>
            <a:r>
              <a:rPr lang="en-US" sz="4400" dirty="0"/>
              <a:t>Public Service Loan </a:t>
            </a:r>
            <a:r>
              <a:rPr lang="en-US" sz="4400" dirty="0" smtClean="0"/>
              <a:t>Forgiveness PSLF)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5526" y="1631732"/>
            <a:ext cx="8518849" cy="4837386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Passed into law in 2007 to encourage borrowers to enter and remain in the public sector for at least 10 years with promise to forgive their debt at that time</a:t>
            </a:r>
          </a:p>
          <a:p>
            <a:pPr marL="514350" indent="-514350"/>
            <a:r>
              <a:rPr lang="en-US" dirty="0" smtClean="0"/>
              <a:t>Borrowers must meet eligibility requirements</a:t>
            </a:r>
          </a:p>
          <a:p>
            <a:pPr marL="514350" indent="-514350"/>
            <a:r>
              <a:rPr lang="en-US" dirty="0" smtClean="0"/>
              <a:t>First borrowers should qualify in 2017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26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PSLF eligibility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9185" y="1308756"/>
            <a:ext cx="8828691" cy="4548352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Three things must happen </a:t>
            </a:r>
            <a:r>
              <a:rPr lang="en-US" dirty="0" smtClean="0">
                <a:solidFill>
                  <a:srgbClr val="FF0000"/>
                </a:solidFill>
              </a:rPr>
              <a:t>at the same time </a:t>
            </a:r>
            <a:r>
              <a:rPr lang="en-US" dirty="0" smtClean="0"/>
              <a:t>in order to qualify for PSLF</a:t>
            </a:r>
          </a:p>
          <a:p>
            <a:pPr marL="514350" indent="-514350"/>
            <a:r>
              <a:rPr lang="en-US" dirty="0" smtClean="0"/>
              <a:t>Borrowers must:</a:t>
            </a:r>
          </a:p>
          <a:p>
            <a:pPr marL="914400" lvl="1" indent="-514350"/>
            <a:r>
              <a:rPr lang="en-US" dirty="0" smtClean="0"/>
              <a:t>Make 120 timely, scheduled payments with an </a:t>
            </a:r>
            <a:r>
              <a:rPr lang="en-US" dirty="0" smtClean="0">
                <a:solidFill>
                  <a:srgbClr val="FF0000"/>
                </a:solidFill>
              </a:rPr>
              <a:t>eligible</a:t>
            </a:r>
            <a:r>
              <a:rPr lang="en-US" dirty="0" smtClean="0"/>
              <a:t> repayment plan like IBR, PAYE or </a:t>
            </a:r>
            <a:r>
              <a:rPr lang="en-US" dirty="0" err="1" smtClean="0"/>
              <a:t>REPAYE</a:t>
            </a:r>
            <a:r>
              <a:rPr lang="en-US" dirty="0" smtClean="0"/>
              <a:t>,*</a:t>
            </a:r>
          </a:p>
          <a:p>
            <a:pPr marL="914400" lvl="1" indent="-514350"/>
            <a:r>
              <a:rPr lang="en-US" dirty="0" smtClean="0"/>
              <a:t>On eligible loans (only direct </a:t>
            </a:r>
            <a:r>
              <a:rPr lang="en-US" dirty="0"/>
              <a:t>l</a:t>
            </a:r>
            <a:r>
              <a:rPr lang="en-US" dirty="0" smtClean="0"/>
              <a:t>oans qualify),</a:t>
            </a:r>
          </a:p>
          <a:p>
            <a:pPr marL="914400" lvl="1" indent="-514350"/>
            <a:r>
              <a:rPr lang="en-US" dirty="0" smtClean="0"/>
              <a:t>While working full time (at least 30 hours) for an </a:t>
            </a:r>
            <a:r>
              <a:rPr lang="en-US" dirty="0" smtClean="0">
                <a:solidFill>
                  <a:srgbClr val="FF0000"/>
                </a:solidFill>
              </a:rPr>
              <a:t>eligible</a:t>
            </a:r>
            <a:r>
              <a:rPr lang="en-US" dirty="0" smtClean="0"/>
              <a:t> employer.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7200" y="5836503"/>
            <a:ext cx="81665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venir Light"/>
              </a:rPr>
              <a:t>*  </a:t>
            </a:r>
            <a:r>
              <a:rPr lang="en-US" sz="1600" dirty="0" smtClean="0">
                <a:latin typeface="Avenir Light"/>
              </a:rPr>
              <a:t>Income Based Repayment, Pay As You Earn, Revised Pay As You Earn </a:t>
            </a:r>
            <a:endParaRPr lang="en-US" sz="1600" dirty="0">
              <a:latin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51591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1319" y="-305097"/>
            <a:ext cx="6246586" cy="144487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Steps to PSLF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300251" y="1580560"/>
            <a:ext cx="9608024" cy="4548352"/>
          </a:xfrm>
        </p:spPr>
        <p:txBody>
          <a:bodyPr>
            <a:normAutofit/>
          </a:bodyPr>
          <a:lstStyle/>
          <a:p>
            <a:pPr marL="977900" indent="-514350">
              <a:buFont typeface="+mj-lt"/>
              <a:buAutoNum type="arabicPeriod"/>
            </a:pPr>
            <a:r>
              <a:rPr lang="en-US" dirty="0" smtClean="0"/>
              <a:t>Ensure all loans are in direct loan program</a:t>
            </a:r>
          </a:p>
          <a:p>
            <a:pPr marL="977900" indent="-514350">
              <a:buFont typeface="+mj-lt"/>
              <a:buAutoNum type="arabicPeriod"/>
            </a:pPr>
            <a:r>
              <a:rPr lang="en-US" dirty="0" smtClean="0"/>
              <a:t>Start making payments with an IDR*</a:t>
            </a:r>
          </a:p>
          <a:p>
            <a:pPr marL="977900" indent="-514350">
              <a:buFont typeface="+mj-lt"/>
              <a:buAutoNum type="arabicPeriod"/>
            </a:pPr>
            <a:r>
              <a:rPr lang="en-US" dirty="0"/>
              <a:t>Submit PSLF Employment </a:t>
            </a:r>
            <a:r>
              <a:rPr lang="en-US" dirty="0" smtClean="0"/>
              <a:t>Certification Form each year to </a:t>
            </a:r>
            <a:r>
              <a:rPr lang="en-US" dirty="0" err="1"/>
              <a:t>FedLoan</a:t>
            </a:r>
            <a:r>
              <a:rPr lang="en-US" dirty="0"/>
              <a:t> Servicing</a:t>
            </a:r>
          </a:p>
          <a:p>
            <a:pPr marL="914400" lvl="1" indent="-514350"/>
            <a:r>
              <a:rPr lang="en-US" dirty="0" smtClean="0"/>
              <a:t>They will confirm PSLF employer eligibility</a:t>
            </a:r>
            <a:endParaRPr lang="en-US" dirty="0"/>
          </a:p>
          <a:p>
            <a:pPr marL="914400" lvl="1" indent="-514350"/>
            <a:r>
              <a:rPr lang="en-US" dirty="0" smtClean="0"/>
              <a:t>They will help you track eligible </a:t>
            </a:r>
            <a:r>
              <a:rPr lang="en-US" dirty="0"/>
              <a:t>payments</a:t>
            </a:r>
          </a:p>
          <a:p>
            <a:pPr marL="97790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You apply for PSLF after all payments made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7200" y="5636449"/>
            <a:ext cx="76620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venir Light"/>
              </a:rPr>
              <a:t>*   Income driven repayment plan like IBR, PAYE or REPAYE                       </a:t>
            </a:r>
            <a:endParaRPr lang="en-US" sz="1600" dirty="0">
              <a:latin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157092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Educational debt*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$262,119 	mean debt all schools</a:t>
            </a:r>
          </a:p>
          <a:p>
            <a:pPr marL="514350" indent="-514350"/>
            <a:r>
              <a:rPr lang="en-US" dirty="0" smtClean="0"/>
              <a:t>$238,582 	mean debt public schools</a:t>
            </a:r>
          </a:p>
          <a:p>
            <a:pPr marL="514350" indent="-514350"/>
            <a:r>
              <a:rPr lang="en-US" dirty="0" smtClean="0"/>
              <a:t>$291,668 	mean debt private schools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23.7% no debt or debt less than $100,000</a:t>
            </a:r>
          </a:p>
          <a:p>
            <a:pPr marL="514350" indent="-514350"/>
            <a:r>
              <a:rPr lang="en-US" dirty="0" smtClean="0"/>
              <a:t>33.9% debt in excess of $300,000</a:t>
            </a:r>
          </a:p>
          <a:p>
            <a:pPr marL="514350" indent="-514350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7587" y="5787609"/>
            <a:ext cx="73427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venir Light"/>
              </a:rPr>
              <a:t>*  Source:  ADEA, Indebted Graduates in the Class of 2016</a:t>
            </a:r>
            <a:endParaRPr lang="en-US" sz="1600" dirty="0">
              <a:latin typeface="Avenir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Comments on PSLF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9185" y="1545239"/>
            <a:ext cx="8791042" cy="4548352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May help if interested in academic dentistry</a:t>
            </a:r>
          </a:p>
          <a:p>
            <a:pPr marL="514350" indent="-514350"/>
            <a:r>
              <a:rPr lang="en-US" dirty="0" smtClean="0"/>
              <a:t>Consider preserving the option for PSLF if you enter a hospital-based residency*</a:t>
            </a:r>
          </a:p>
          <a:p>
            <a:pPr marL="514350" indent="-514350"/>
            <a:r>
              <a:rPr lang="en-US" dirty="0" smtClean="0"/>
              <a:t>Repayment strategy tied to PSLF inconsistent with aggressive repayment</a:t>
            </a:r>
          </a:p>
          <a:p>
            <a:pPr marL="514350" indent="-514350"/>
            <a:r>
              <a:rPr lang="en-US" dirty="0" smtClean="0"/>
              <a:t>Proposal to limit PSLF forgiveness amount**</a:t>
            </a:r>
            <a:endParaRPr lang="en-US" sz="2400" dirty="0" smtClean="0"/>
          </a:p>
          <a:p>
            <a:pPr marL="514350" indent="-514350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9184" y="5462711"/>
            <a:ext cx="89548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venir Light"/>
              </a:rPr>
              <a:t>*   </a:t>
            </a:r>
            <a:r>
              <a:rPr lang="en-US" dirty="0" smtClean="0">
                <a:latin typeface="Avenir Light"/>
              </a:rPr>
              <a:t>Payments likely much lower in residency, which may increase forgiveness amount   **  Proposal only at this time, and for graduate and professional students</a:t>
            </a:r>
            <a:endParaRPr lang="en-US" dirty="0">
              <a:latin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145617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249" y="2013858"/>
            <a:ext cx="8397551" cy="1297214"/>
          </a:xfrm>
        </p:spPr>
        <p:txBody>
          <a:bodyPr>
            <a:noAutofit/>
          </a:bodyPr>
          <a:lstStyle/>
          <a:p>
            <a:r>
              <a:rPr lang="en-US" sz="6000" dirty="0" smtClean="0"/>
              <a:t>Repayment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249" y="3886200"/>
            <a:ext cx="8565502" cy="1752600"/>
          </a:xfrm>
        </p:spPr>
        <p:txBody>
          <a:bodyPr>
            <a:normAutofit fontScale="85000" lnSpcReduction="1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Repayment estimates using AAMC/ADEA Dental Loan Organizer and Calculator</a:t>
            </a:r>
          </a:p>
          <a:p>
            <a:r>
              <a:rPr lang="en-US" sz="4000" smtClean="0">
                <a:solidFill>
                  <a:schemeClr val="tx1"/>
                </a:solidFill>
                <a:hlinkClick r:id="rId3"/>
              </a:rPr>
              <a:t>www.ADEA.org/DLOC</a:t>
            </a:r>
            <a:r>
              <a:rPr lang="en-US" sz="4000" smtClean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03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54012"/>
            <a:ext cx="6553200" cy="1444873"/>
          </a:xfrm>
        </p:spPr>
        <p:txBody>
          <a:bodyPr>
            <a:noAutofit/>
          </a:bodyPr>
          <a:lstStyle/>
          <a:p>
            <a:r>
              <a:rPr lang="en-US" sz="4400" dirty="0" smtClean="0"/>
              <a:t>Repayment assumptions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177" y="1428545"/>
            <a:ext cx="8671035" cy="4950372"/>
          </a:xfrm>
        </p:spPr>
        <p:txBody>
          <a:bodyPr>
            <a:noAutofit/>
          </a:bodyPr>
          <a:lstStyle/>
          <a:p>
            <a:pPr marL="514350" indent="-514350"/>
            <a:r>
              <a:rPr lang="en-US" sz="2800" dirty="0" smtClean="0">
                <a:solidFill>
                  <a:srgbClr val="FF0000"/>
                </a:solidFill>
              </a:rPr>
              <a:t>$262,119 mean debt </a:t>
            </a:r>
          </a:p>
          <a:p>
            <a:pPr marL="914400" lvl="1" indent="-514350"/>
            <a:r>
              <a:rPr lang="en-US" sz="2400" dirty="0" smtClean="0"/>
              <a:t>$162,000 direct unsubsidized, remainder direct PLUS</a:t>
            </a:r>
          </a:p>
          <a:p>
            <a:pPr marL="514350" indent="-514350"/>
            <a:r>
              <a:rPr lang="en-US" sz="2800" dirty="0" smtClean="0"/>
              <a:t>Applicable interest rates by year with interest capitalized at repayment</a:t>
            </a:r>
          </a:p>
          <a:p>
            <a:pPr marL="514350" indent="-514350"/>
            <a:r>
              <a:rPr lang="en-US" sz="2800" dirty="0" smtClean="0"/>
              <a:t>Six-month window before payment begins</a:t>
            </a:r>
          </a:p>
          <a:p>
            <a:pPr marL="514350" indent="-514350"/>
            <a:r>
              <a:rPr lang="en-US" sz="2800" dirty="0" smtClean="0"/>
              <a:t>No prepayments</a:t>
            </a:r>
          </a:p>
          <a:p>
            <a:pPr marL="514350" indent="-514350"/>
            <a:r>
              <a:rPr lang="en-US" sz="2800" dirty="0" smtClean="0"/>
              <a:t>Single, family size of 1 for PAYE and REPAYE</a:t>
            </a:r>
          </a:p>
          <a:p>
            <a:pPr marL="514350" indent="-514350"/>
            <a:r>
              <a:rPr lang="en-US" sz="2800" dirty="0" smtClean="0"/>
              <a:t>$160,000 starting salary</a:t>
            </a:r>
          </a:p>
          <a:p>
            <a:pPr marL="514350" indent="-514350"/>
            <a:r>
              <a:rPr lang="en-US" sz="2800" dirty="0" smtClean="0"/>
              <a:t>$53,243 GPR stipend (one year program)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5983390"/>
            <a:ext cx="78669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venir Light"/>
              </a:rPr>
              <a:t>*  Source: American Dental Association (ADA); GPR is General Practice Residency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5435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Repayment directly into practice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977947"/>
              </p:ext>
            </p:extLst>
          </p:nvPr>
        </p:nvGraphicFramePr>
        <p:xfrm>
          <a:off x="170596" y="1600200"/>
          <a:ext cx="8973403" cy="2974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57"/>
                <a:gridCol w="902199"/>
                <a:gridCol w="1436921"/>
                <a:gridCol w="1446663"/>
                <a:gridCol w="2088107"/>
                <a:gridCol w="17878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Plan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venir Light"/>
                        </a:rPr>
                        <a:t>Years</a:t>
                      </a:r>
                      <a:endParaRPr lang="en-US" sz="2000" dirty="0">
                        <a:solidFill>
                          <a:schemeClr val="bg1"/>
                        </a:solidFill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Monthly Payment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Total Paid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PSLF Paid    PSLF Forgiven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Plan Forgiveness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</a:tr>
              <a:tr h="47562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Standard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10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$3,456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$414,679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NA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NA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Extended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25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$2,055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$616,489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NA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NA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REPAYE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25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$1,185 to $2,472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$526,271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$163,910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venir Light"/>
                        </a:rPr>
                        <a:t>$320,648</a:t>
                      </a:r>
                      <a:endParaRPr lang="en-US" sz="2000" dirty="0">
                        <a:solidFill>
                          <a:srgbClr val="FF0000"/>
                        </a:solidFill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$237,033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PAYE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20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$1,185 to $2,122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$386,628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$163,910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venir Light"/>
                        </a:rPr>
                        <a:t>$337,967</a:t>
                      </a:r>
                      <a:endParaRPr lang="en-US" sz="2000" dirty="0">
                        <a:solidFill>
                          <a:srgbClr val="FF0000"/>
                        </a:solidFill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$310,156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1570" y="5496946"/>
            <a:ext cx="84274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venir Light"/>
              </a:rPr>
              <a:t>*  PSLF forgiveness highlighted in red, not subject to tax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7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Repayment with one year GPR then practice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358012"/>
              </p:ext>
            </p:extLst>
          </p:nvPr>
        </p:nvGraphicFramePr>
        <p:xfrm>
          <a:off x="170596" y="1600200"/>
          <a:ext cx="8973403" cy="2974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57"/>
                <a:gridCol w="902199"/>
                <a:gridCol w="1436921"/>
                <a:gridCol w="1446663"/>
                <a:gridCol w="2088107"/>
                <a:gridCol w="17878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Plan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venir Light"/>
                        </a:rPr>
                        <a:t>Years</a:t>
                      </a:r>
                      <a:endParaRPr lang="en-US" sz="2000" dirty="0">
                        <a:solidFill>
                          <a:schemeClr val="bg1"/>
                        </a:solidFill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Monthly Payment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Total Paid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PSLF Paid    PSLF Forgiven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Plan Forgiveness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</a:tr>
              <a:tr h="47562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Standard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10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$3,456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$414,679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NA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NA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Extended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25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$2,055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$616,489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NA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NA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REPAYE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25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$295 to $2,393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$499,070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$148,358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venir Light"/>
                        </a:rPr>
                        <a:t>$328,688</a:t>
                      </a:r>
                      <a:endParaRPr lang="en-US" sz="2000" dirty="0">
                        <a:solidFill>
                          <a:srgbClr val="FF0000"/>
                        </a:solidFill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$262,900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PAYE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20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$295 to $2,054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$363,896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$148,358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venir Light"/>
                        </a:rPr>
                        <a:t>$353,519</a:t>
                      </a:r>
                      <a:endParaRPr lang="en-US" sz="2000" dirty="0">
                        <a:solidFill>
                          <a:srgbClr val="FF0000"/>
                        </a:solidFill>
                        <a:latin typeface="Avenir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venir Light"/>
                        </a:rPr>
                        <a:t>$334,714</a:t>
                      </a:r>
                      <a:endParaRPr lang="en-US" sz="2000" dirty="0">
                        <a:latin typeface="Avenir Ligh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43550" y="5266113"/>
            <a:ext cx="84274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venir Light"/>
              </a:rPr>
              <a:t>*  PSLF forgiveness highlighted in red, not subject to tax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458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-182880"/>
            <a:ext cx="6666931" cy="1444873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80000"/>
              </a:lnSpc>
            </a:pPr>
            <a:r>
              <a:rPr lang="en-US" sz="4400" dirty="0"/>
              <a:t>Loan repayment programs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8518849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Help repaying loans in exchange for service commitment</a:t>
            </a:r>
          </a:p>
          <a:p>
            <a:pPr marL="514350" indent="-514350"/>
            <a:r>
              <a:rPr lang="en-US" dirty="0" smtClean="0"/>
              <a:t>National Health Service Corps (NHSC), Indian Health Service (IHS), National Institutes of Health (NIH), armed forces, some states offer programs</a:t>
            </a:r>
          </a:p>
          <a:p>
            <a:pPr marL="514350" indent="-514350"/>
            <a:r>
              <a:rPr lang="en-US" dirty="0" smtClean="0"/>
              <a:t>Consider tax implications</a:t>
            </a:r>
          </a:p>
          <a:p>
            <a:pPr marL="514350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Federal consolidation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5526" y="1411015"/>
            <a:ext cx="8518849" cy="4837386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dirty="0" smtClean="0"/>
              <a:t>Paying off multiple federal loans with one new federal loan</a:t>
            </a:r>
          </a:p>
          <a:p>
            <a:pPr marL="514350" indent="-514350"/>
            <a:r>
              <a:rPr lang="en-US" dirty="0" smtClean="0"/>
              <a:t>Federal government’s Direct Consolidation Loan only federal consolidation option</a:t>
            </a:r>
          </a:p>
          <a:p>
            <a:pPr marL="514350" indent="-514350"/>
            <a:r>
              <a:rPr lang="en-US" dirty="0" smtClean="0"/>
              <a:t>Information and online application at </a:t>
            </a:r>
            <a:r>
              <a:rPr lang="en-US" dirty="0" smtClean="0">
                <a:hlinkClick r:id="rId3"/>
              </a:rPr>
              <a:t>www.StudentLoans.gov</a:t>
            </a:r>
            <a:r>
              <a:rPr lang="en-US" dirty="0" smtClean="0"/>
              <a:t> </a:t>
            </a:r>
          </a:p>
          <a:p>
            <a:pPr marL="514350" indent="-514350"/>
            <a:r>
              <a:rPr lang="en-US" dirty="0" smtClean="0"/>
              <a:t>You consolidate with the government, but you can choose your loan servicer</a:t>
            </a:r>
          </a:p>
          <a:p>
            <a:pPr marL="514350" indent="-514350"/>
            <a:r>
              <a:rPr lang="en-US" dirty="0" smtClean="0"/>
              <a:t>Many recent graduates are not candidates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37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Pros and cons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5309" y="1416100"/>
            <a:ext cx="8828691" cy="4548352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Advantages</a:t>
            </a:r>
          </a:p>
          <a:p>
            <a:pPr marL="914400" lvl="1" indent="-514350"/>
            <a:r>
              <a:rPr lang="en-US" sz="2400" dirty="0" smtClean="0"/>
              <a:t>Convenience of one loan servicer</a:t>
            </a:r>
          </a:p>
          <a:p>
            <a:pPr marL="914400" lvl="1" indent="-514350"/>
            <a:r>
              <a:rPr lang="en-US" sz="2400" dirty="0" smtClean="0"/>
              <a:t>Helps maximize PSLF* amount</a:t>
            </a:r>
          </a:p>
          <a:p>
            <a:pPr marL="914400" lvl="1" indent="-514350"/>
            <a:r>
              <a:rPr lang="en-US" sz="2400" dirty="0" smtClean="0"/>
              <a:t>May allow repayment with PAYE** or REPAYE**</a:t>
            </a:r>
          </a:p>
          <a:p>
            <a:pPr marL="514350" indent="-514350"/>
            <a:r>
              <a:rPr lang="en-US" dirty="0" smtClean="0"/>
              <a:t>Disadvantages</a:t>
            </a:r>
          </a:p>
          <a:p>
            <a:pPr marL="914400" lvl="1" indent="-514350"/>
            <a:r>
              <a:rPr lang="en-US" sz="2400" dirty="0" smtClean="0"/>
              <a:t>Partially negates aggressive repayment</a:t>
            </a:r>
          </a:p>
          <a:p>
            <a:pPr marL="914400" lvl="1" indent="-514350"/>
            <a:r>
              <a:rPr lang="en-US" sz="2400" dirty="0" smtClean="0"/>
              <a:t>Slightly higher rate</a:t>
            </a:r>
          </a:p>
          <a:p>
            <a:pPr marL="914400" lvl="1" indent="-514350"/>
            <a:r>
              <a:rPr lang="en-US" sz="2400" dirty="0" smtClean="0"/>
              <a:t>Perkins converted to unsub status if included</a:t>
            </a:r>
          </a:p>
          <a:p>
            <a:pPr marL="914400" lvl="1" indent="-514350"/>
            <a:r>
              <a:rPr lang="en-US" sz="2400" dirty="0" smtClean="0"/>
              <a:t>Loss of grace period if consolidate too early</a:t>
            </a:r>
          </a:p>
          <a:p>
            <a:pPr marL="914400" lvl="1" indent="-514350"/>
            <a:endParaRPr lang="en-US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59994" y="5721252"/>
            <a:ext cx="84870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venir Light"/>
              </a:rPr>
              <a:t>*     Public Service Loan Forgiveness                                                                                                                                **    Pay As You Earn and Revised Pay As You Earn</a:t>
            </a:r>
            <a:endParaRPr lang="en-US" sz="1600" dirty="0">
              <a:latin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345513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Should you consolidate?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5526" y="1387369"/>
            <a:ext cx="8518849" cy="4837386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3600" dirty="0" smtClean="0"/>
              <a:t>You may be a candidate if</a:t>
            </a:r>
          </a:p>
          <a:p>
            <a:pPr marL="914400" lvl="1" indent="-514350"/>
            <a:r>
              <a:rPr lang="en-US" dirty="0" smtClean="0"/>
              <a:t>You have multiple loan servicers and want the convenience of one</a:t>
            </a:r>
          </a:p>
          <a:p>
            <a:pPr marL="914400" lvl="1" indent="-514350"/>
            <a:r>
              <a:rPr lang="en-US" dirty="0" smtClean="0"/>
              <a:t>You have non-direct </a:t>
            </a:r>
            <a:r>
              <a:rPr lang="en-US" dirty="0"/>
              <a:t>l</a:t>
            </a:r>
            <a:r>
              <a:rPr lang="en-US" dirty="0" smtClean="0"/>
              <a:t>oans and want to maximize forgiveness with PSLF* </a:t>
            </a:r>
          </a:p>
          <a:p>
            <a:pPr marL="914400" lvl="1" indent="-514350"/>
            <a:r>
              <a:rPr lang="en-US" dirty="0" smtClean="0"/>
              <a:t>You have non-direct loans and want to repay entire loan balance with PAYE or REPAYE**</a:t>
            </a:r>
          </a:p>
          <a:p>
            <a:pPr marL="514350" indent="-514350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7200" y="5442897"/>
            <a:ext cx="82971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venir Light"/>
              </a:rPr>
              <a:t>*  </a:t>
            </a:r>
            <a:r>
              <a:rPr lang="en-US" sz="1600" dirty="0" smtClean="0">
                <a:latin typeface="Avenir Light"/>
              </a:rPr>
              <a:t>  Public </a:t>
            </a:r>
            <a:r>
              <a:rPr lang="en-US" sz="1600" dirty="0">
                <a:latin typeface="Avenir Light"/>
              </a:rPr>
              <a:t>Service Loan </a:t>
            </a:r>
            <a:r>
              <a:rPr lang="en-US" sz="1600" dirty="0" smtClean="0">
                <a:latin typeface="Avenir Light"/>
              </a:rPr>
              <a:t>Forgiveness                                                                                   **  Only direct </a:t>
            </a:r>
            <a:r>
              <a:rPr lang="en-US" sz="1600" dirty="0">
                <a:latin typeface="Avenir Light"/>
              </a:rPr>
              <a:t>l</a:t>
            </a:r>
            <a:r>
              <a:rPr lang="en-US" sz="1600" dirty="0" smtClean="0">
                <a:latin typeface="Avenir Light"/>
              </a:rPr>
              <a:t>oans may be repaid with PAYE and REPAYE</a:t>
            </a:r>
            <a:endParaRPr lang="en-US" sz="1600" dirty="0">
              <a:latin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201787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Should you consolidate?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5527" y="1663263"/>
            <a:ext cx="8246322" cy="4837386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3600" dirty="0" smtClean="0"/>
              <a:t>You may </a:t>
            </a:r>
            <a:r>
              <a:rPr lang="en-US" sz="3600" dirty="0" smtClean="0">
                <a:solidFill>
                  <a:srgbClr val="FF0000"/>
                </a:solidFill>
              </a:rPr>
              <a:t>not</a:t>
            </a:r>
            <a:r>
              <a:rPr lang="en-US" sz="3600" dirty="0" smtClean="0"/>
              <a:t> be a candidate if</a:t>
            </a:r>
          </a:p>
          <a:p>
            <a:pPr marL="914400" lvl="1" indent="-514350"/>
            <a:r>
              <a:rPr lang="en-US" dirty="0" smtClean="0"/>
              <a:t>You are interested in aggressive repayment and want to target additional funds on your most expensive loan</a:t>
            </a:r>
          </a:p>
          <a:p>
            <a:pPr marL="914400" lvl="1" indent="-514350"/>
            <a:r>
              <a:rPr lang="en-US" dirty="0" smtClean="0"/>
              <a:t>You already have one loan servicer</a:t>
            </a:r>
          </a:p>
          <a:p>
            <a:pPr marL="914400" lvl="1" indent="-514350"/>
            <a:r>
              <a:rPr lang="en-US" dirty="0" smtClean="0"/>
              <a:t>Your entire student loan portfolio is in the direct </a:t>
            </a:r>
            <a:r>
              <a:rPr lang="en-US" dirty="0"/>
              <a:t>l</a:t>
            </a:r>
            <a:r>
              <a:rPr lang="en-US" dirty="0" smtClean="0"/>
              <a:t>oan program</a:t>
            </a:r>
          </a:p>
          <a:p>
            <a:pPr marL="914400" lvl="1" indent="-514350"/>
            <a:endParaRPr lang="en-US" sz="32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4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54012"/>
            <a:ext cx="6246586" cy="144487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Simple steps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13708"/>
            <a:ext cx="8195481" cy="4548352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Know </a:t>
            </a:r>
            <a:r>
              <a:rPr lang="en-US" sz="3600" dirty="0" smtClean="0">
                <a:solidFill>
                  <a:srgbClr val="FF0000"/>
                </a:solidFill>
              </a:rPr>
              <a:t>what</a:t>
            </a:r>
            <a:r>
              <a:rPr lang="en-US" sz="3600" dirty="0" smtClean="0"/>
              <a:t> you borrowed, </a:t>
            </a:r>
            <a:r>
              <a:rPr lang="en-US" sz="3600" dirty="0" smtClean="0">
                <a:solidFill>
                  <a:srgbClr val="FF0000"/>
                </a:solidFill>
              </a:rPr>
              <a:t>who</a:t>
            </a:r>
            <a:r>
              <a:rPr lang="en-US" sz="3600" dirty="0" smtClean="0"/>
              <a:t> services your loans and </a:t>
            </a:r>
            <a:r>
              <a:rPr lang="en-US" sz="3600" dirty="0" smtClean="0">
                <a:solidFill>
                  <a:srgbClr val="FF0000"/>
                </a:solidFill>
              </a:rPr>
              <a:t>when</a:t>
            </a:r>
            <a:r>
              <a:rPr lang="en-US" sz="3600" dirty="0" smtClean="0"/>
              <a:t> they come due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Identify and constantly review your repayment objectives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Consider repayment options to help meet your repayment objectives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60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Borrower rights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8518849" cy="4525963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sz="2800" dirty="0" smtClean="0"/>
              <a:t>Written explanation of loan obligations</a:t>
            </a:r>
          </a:p>
          <a:p>
            <a:pPr marL="514350" indent="-514350"/>
            <a:r>
              <a:rPr lang="en-US" sz="2800" dirty="0" smtClean="0"/>
              <a:t>Explanation of default and consequences</a:t>
            </a:r>
          </a:p>
          <a:p>
            <a:pPr marL="514350" indent="-514350"/>
            <a:r>
              <a:rPr lang="en-US" sz="2800" dirty="0" smtClean="0"/>
              <a:t>Copy of MPN and return when loan paid in full</a:t>
            </a:r>
          </a:p>
          <a:p>
            <a:pPr marL="514350" indent="-514350"/>
            <a:r>
              <a:rPr lang="en-US" sz="2800" dirty="0" smtClean="0"/>
              <a:t>Disclosure prior to repayment</a:t>
            </a:r>
          </a:p>
          <a:p>
            <a:pPr marL="514350" indent="-514350"/>
            <a:r>
              <a:rPr lang="en-US" sz="2800" dirty="0" smtClean="0"/>
              <a:t>Be notified when your loan is sold </a:t>
            </a:r>
          </a:p>
          <a:p>
            <a:pPr marL="514350" indent="-514350"/>
            <a:r>
              <a:rPr lang="en-US" sz="2800" dirty="0" smtClean="0"/>
              <a:t>Federal subsidy, if eligible</a:t>
            </a:r>
          </a:p>
          <a:p>
            <a:pPr marL="514350" indent="-514350"/>
            <a:r>
              <a:rPr lang="en-US" sz="2800" dirty="0" smtClean="0"/>
              <a:t>Forgiveness and discharge, if eligible</a:t>
            </a:r>
          </a:p>
          <a:p>
            <a:pPr marL="514350" indent="-514350"/>
            <a:r>
              <a:rPr lang="en-US" sz="2800" dirty="0" smtClean="0"/>
              <a:t>May request forbearance, if needed</a:t>
            </a:r>
          </a:p>
          <a:p>
            <a:pPr marL="514350" indent="-514350"/>
            <a:r>
              <a:rPr lang="en-US" sz="2800" dirty="0" smtClean="0"/>
              <a:t>Prepay without penalty</a:t>
            </a:r>
          </a:p>
          <a:p>
            <a:pPr marL="514350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9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54012"/>
            <a:ext cx="6416566" cy="1444873"/>
          </a:xfrm>
        </p:spPr>
        <p:txBody>
          <a:bodyPr>
            <a:noAutofit/>
          </a:bodyPr>
          <a:lstStyle/>
          <a:p>
            <a:r>
              <a:rPr lang="en-US" sz="4400" dirty="0" smtClean="0"/>
              <a:t>Borrower responsibilities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8518849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800" dirty="0" smtClean="0"/>
              <a:t>Attend senior loan exit interview before you graduate</a:t>
            </a:r>
          </a:p>
          <a:p>
            <a:pPr marL="514350" indent="-514350"/>
            <a:r>
              <a:rPr lang="en-US" sz="2800" dirty="0" smtClean="0"/>
              <a:t>Repay loan according to schedule</a:t>
            </a:r>
          </a:p>
          <a:p>
            <a:pPr marL="514350" indent="-514350"/>
            <a:r>
              <a:rPr lang="en-US" sz="2800" dirty="0" smtClean="0">
                <a:solidFill>
                  <a:srgbClr val="FF0000"/>
                </a:solidFill>
              </a:rPr>
              <a:t>Notify loan servicer regarding:</a:t>
            </a:r>
          </a:p>
          <a:p>
            <a:pPr marL="914400" lvl="1" indent="-514350"/>
            <a:r>
              <a:rPr lang="en-US" dirty="0" smtClean="0">
                <a:solidFill>
                  <a:srgbClr val="FF0000"/>
                </a:solidFill>
              </a:rPr>
              <a:t>Anything impacting your ability to repay</a:t>
            </a:r>
          </a:p>
          <a:p>
            <a:pPr marL="914400" lvl="1" indent="-514350"/>
            <a:r>
              <a:rPr lang="en-US" dirty="0" smtClean="0">
                <a:solidFill>
                  <a:srgbClr val="FF0000"/>
                </a:solidFill>
              </a:rPr>
              <a:t>Change in status, including graduation date</a:t>
            </a:r>
          </a:p>
          <a:p>
            <a:pPr marL="914400" lvl="1" indent="-514350"/>
            <a:r>
              <a:rPr lang="en-US" dirty="0" smtClean="0">
                <a:solidFill>
                  <a:srgbClr val="FF0000"/>
                </a:solidFill>
              </a:rPr>
              <a:t>Change in name and contact information</a:t>
            </a:r>
          </a:p>
          <a:p>
            <a:pPr marL="914400" lvl="1" indent="-514350"/>
            <a:r>
              <a:rPr lang="en-US" dirty="0" smtClean="0">
                <a:solidFill>
                  <a:srgbClr val="FF0000"/>
                </a:solidFill>
              </a:rPr>
              <a:t>Change in enrollment</a:t>
            </a:r>
          </a:p>
          <a:p>
            <a:pPr marL="514350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87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Exit interview takeaways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8518849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Dental school graduates have great track record for repayment</a:t>
            </a:r>
          </a:p>
          <a:p>
            <a:pPr marL="514350" indent="-514350"/>
            <a:r>
              <a:rPr lang="en-US" dirty="0" smtClean="0"/>
              <a:t>Consider all repayment options</a:t>
            </a:r>
          </a:p>
          <a:p>
            <a:pPr marL="514350" indent="-514350"/>
            <a:r>
              <a:rPr lang="en-US" dirty="0" smtClean="0"/>
              <a:t>Constantly evaluate your repayment objectives and repayment plan, and change if needed</a:t>
            </a:r>
          </a:p>
          <a:p>
            <a:pPr marL="514350" indent="-514350"/>
            <a:r>
              <a:rPr lang="en-US" dirty="0" smtClean="0"/>
              <a:t>No penalty for aggressive repayment</a:t>
            </a:r>
          </a:p>
          <a:p>
            <a:pPr marL="514350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Resources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80931"/>
            <a:ext cx="8518849" cy="487991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AAMC/ADEA Dental Loan Organizer and Calculator (AAMC/ADEA DLOC)</a:t>
            </a:r>
          </a:p>
          <a:p>
            <a:pPr marL="914400" lvl="1" indent="-514350"/>
            <a:r>
              <a:rPr lang="en-US" dirty="0" smtClean="0">
                <a:hlinkClick r:id="rId3"/>
              </a:rPr>
              <a:t>www.ADEA.org/DLOC</a:t>
            </a:r>
            <a:r>
              <a:rPr lang="en-US" dirty="0" smtClean="0"/>
              <a:t> </a:t>
            </a:r>
          </a:p>
          <a:p>
            <a:pPr marL="914400" lvl="1" indent="-514350"/>
            <a:r>
              <a:rPr lang="en-US" dirty="0" smtClean="0"/>
              <a:t>Customize repayment based on your own student loan portfolio and career plans</a:t>
            </a:r>
          </a:p>
          <a:p>
            <a:pPr marL="914400" lvl="1" indent="-514350"/>
            <a:r>
              <a:rPr lang="en-US" dirty="0" smtClean="0"/>
              <a:t>Estimates of forgiveness amounts under income driven repayment plans and Public Service Loan Forgiveness</a:t>
            </a:r>
          </a:p>
          <a:p>
            <a:pPr marL="914400" lvl="1" indent="-5143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03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Resources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80931"/>
            <a:ext cx="8518849" cy="4879910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dirty="0" smtClean="0">
                <a:hlinkClick r:id="rId3"/>
              </a:rPr>
              <a:t>ADEA.org</a:t>
            </a:r>
            <a:r>
              <a:rPr lang="en-US" dirty="0" smtClean="0"/>
              <a:t> </a:t>
            </a:r>
          </a:p>
          <a:p>
            <a:pPr marL="914400" lvl="1" indent="-514350"/>
            <a:r>
              <a:rPr lang="en-US" dirty="0" smtClean="0"/>
              <a:t>Repayment modules and more information</a:t>
            </a:r>
          </a:p>
          <a:p>
            <a:pPr marL="514350" indent="-514350"/>
            <a:r>
              <a:rPr lang="en-US" dirty="0" smtClean="0">
                <a:hlinkClick r:id="rId4"/>
              </a:rPr>
              <a:t>www.StudentLoans.gov </a:t>
            </a:r>
          </a:p>
          <a:p>
            <a:pPr marL="914400" lvl="1" indent="-514350"/>
            <a:r>
              <a:rPr lang="en-US" dirty="0"/>
              <a:t>Repayment Estimator  </a:t>
            </a:r>
          </a:p>
          <a:p>
            <a:pPr marL="514350" indent="-514350"/>
            <a:r>
              <a:rPr lang="en-US" dirty="0" smtClean="0">
                <a:hlinkClick r:id="rId4"/>
              </a:rPr>
              <a:t>www.NSLDS.ed.gov </a:t>
            </a:r>
          </a:p>
          <a:p>
            <a:pPr marL="914400" lvl="1" indent="-514350"/>
            <a:r>
              <a:rPr lang="en-US" dirty="0" smtClean="0"/>
              <a:t>Federal database</a:t>
            </a:r>
          </a:p>
          <a:p>
            <a:pPr marL="914400" lvl="1" indent="-514350"/>
            <a:r>
              <a:rPr lang="en-US" dirty="0" smtClean="0"/>
              <a:t>Upload this data into AAMC/ADEA DLOC</a:t>
            </a:r>
            <a:endParaRPr lang="en-US" dirty="0" smtClean="0">
              <a:hlinkClick r:id="rId4"/>
            </a:endParaRPr>
          </a:p>
          <a:p>
            <a:pPr marL="514350" indent="-514350"/>
            <a:r>
              <a:rPr lang="en-US" dirty="0" smtClean="0">
                <a:hlinkClick r:id="rId4"/>
              </a:rPr>
              <a:t>www.irs.gov/publications/p970</a:t>
            </a:r>
            <a:r>
              <a:rPr lang="en-US" dirty="0" smtClean="0"/>
              <a:t> </a:t>
            </a:r>
          </a:p>
          <a:p>
            <a:pPr marL="914400" lvl="2" indent="-514350"/>
            <a:r>
              <a:rPr lang="en-US" sz="2800" dirty="0" smtClean="0"/>
              <a:t>Information on student loan interest deduction</a:t>
            </a:r>
            <a:endParaRPr lang="en-US" sz="2800" dirty="0"/>
          </a:p>
          <a:p>
            <a:pPr marL="514350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Ombudsman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8518849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3600" dirty="0" smtClean="0"/>
              <a:t>United States Department of Education Federal Student Aid</a:t>
            </a:r>
          </a:p>
          <a:p>
            <a:pPr marL="514350" indent="-514350"/>
            <a:r>
              <a:rPr lang="en-US" sz="3600" dirty="0" smtClean="0">
                <a:hlinkClick r:id="rId3"/>
              </a:rPr>
              <a:t>www.StudentAid.ed.gov/ombudsman</a:t>
            </a:r>
            <a:r>
              <a:rPr lang="en-US" sz="3600" dirty="0" smtClean="0"/>
              <a:t> </a:t>
            </a:r>
          </a:p>
          <a:p>
            <a:pPr marL="514350" indent="-514350"/>
            <a:r>
              <a:rPr lang="en-US" sz="3600" dirty="0" smtClean="0"/>
              <a:t>877.557.2575 </a:t>
            </a:r>
          </a:p>
          <a:p>
            <a:pPr marL="514350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Action items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08922"/>
            <a:ext cx="8518849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Do inventory of student loan portfolio</a:t>
            </a:r>
          </a:p>
          <a:p>
            <a:pPr marL="514350" indent="-514350"/>
            <a:r>
              <a:rPr lang="en-US" dirty="0" smtClean="0"/>
              <a:t>Determine repayment objectives</a:t>
            </a:r>
          </a:p>
          <a:p>
            <a:pPr marL="514350" indent="-514350"/>
            <a:r>
              <a:rPr lang="en-US" dirty="0" smtClean="0"/>
              <a:t>Run repayment estimates </a:t>
            </a:r>
          </a:p>
          <a:p>
            <a:pPr marL="914400" lvl="1" indent="-514350"/>
            <a:r>
              <a:rPr lang="en-US" dirty="0" smtClean="0">
                <a:solidFill>
                  <a:srgbClr val="FF0000"/>
                </a:solidFill>
              </a:rPr>
              <a:t>AAMC/ADEA Dental Loan Organizer and Calculator can help at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www.ADEA.org/DLOC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</a:p>
          <a:p>
            <a:pPr marL="514350" indent="-514350"/>
            <a:r>
              <a:rPr lang="en-US" dirty="0" smtClean="0"/>
              <a:t>Open and read mail in timely manner</a:t>
            </a:r>
          </a:p>
          <a:p>
            <a:pPr marL="514350" indent="-514350"/>
            <a:r>
              <a:rPr lang="en-US" dirty="0" smtClean="0"/>
              <a:t>Keep contact information current with loan servicers</a:t>
            </a:r>
          </a:p>
          <a:p>
            <a:pPr marL="514350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Congratulations!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249" y="3311072"/>
            <a:ext cx="8565502" cy="1752600"/>
          </a:xfrm>
        </p:spPr>
        <p:txBody>
          <a:bodyPr>
            <a:normAutofit lnSpcReduction="1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7200" dirty="0" smtClean="0">
                <a:solidFill>
                  <a:schemeClr val="tx1"/>
                </a:solidFill>
              </a:rPr>
              <a:t>Questions?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54012"/>
            <a:ext cx="6246586" cy="144487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Step 1: Loan portfolio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87582"/>
            <a:ext cx="8509379" cy="4776733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Federal loans at </a:t>
            </a:r>
            <a:r>
              <a:rPr lang="en-US" dirty="0" smtClean="0">
                <a:hlinkClick r:id="rId3"/>
              </a:rPr>
              <a:t>www.NSLDS.ed.gov</a:t>
            </a:r>
            <a:endParaRPr lang="en-US" dirty="0" smtClean="0"/>
          </a:p>
          <a:p>
            <a:pPr marL="914400" lvl="1" indent="-514350"/>
            <a:r>
              <a:rPr lang="en-US" dirty="0" smtClean="0"/>
              <a:t>Information on loan servicers</a:t>
            </a:r>
          </a:p>
          <a:p>
            <a:pPr marL="914400" lvl="1" indent="-514350"/>
            <a:r>
              <a:rPr lang="en-US" dirty="0" smtClean="0"/>
              <a:t>Recent and upcoming graduates likely to have one loan servicer for all federally owned loans</a:t>
            </a:r>
          </a:p>
          <a:p>
            <a:pPr marL="514350" indent="-514350"/>
            <a:r>
              <a:rPr lang="en-US" dirty="0" smtClean="0"/>
              <a:t>Campus-based loans</a:t>
            </a:r>
          </a:p>
          <a:p>
            <a:pPr marL="914400" lvl="1" indent="-514350"/>
            <a:r>
              <a:rPr lang="en-US" dirty="0" smtClean="0"/>
              <a:t>Different loan servicer than direct loans</a:t>
            </a:r>
          </a:p>
          <a:p>
            <a:pPr marL="514350" indent="-514350"/>
            <a:r>
              <a:rPr lang="en-US" dirty="0" smtClean="0"/>
              <a:t>See credit report or financial aid office for loans not listed on NSLDS</a:t>
            </a:r>
          </a:p>
          <a:p>
            <a:pPr marL="914400" lvl="1" indent="-514350"/>
            <a:r>
              <a:rPr lang="en-US" dirty="0" smtClean="0"/>
              <a:t>Private loans not listed on NSLDS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3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54012"/>
            <a:ext cx="6246586" cy="144487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Sample loan portfolio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9536" y="1510054"/>
            <a:ext cx="8468436" cy="4503985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>
                <a:solidFill>
                  <a:srgbClr val="FF0000"/>
                </a:solidFill>
              </a:rPr>
              <a:t>Direct unsubsidized </a:t>
            </a:r>
          </a:p>
          <a:p>
            <a:pPr marL="914400" lvl="1" indent="-514350"/>
            <a:r>
              <a:rPr lang="en-US" dirty="0" smtClean="0"/>
              <a:t>6-month grace, fixed rate, MPN*</a:t>
            </a:r>
          </a:p>
          <a:p>
            <a:pPr marL="514350" indent="-514350"/>
            <a:r>
              <a:rPr lang="en-US" dirty="0" smtClean="0">
                <a:solidFill>
                  <a:srgbClr val="FF0000"/>
                </a:solidFill>
              </a:rPr>
              <a:t>Direct PLUS (Grad PLUS)</a:t>
            </a:r>
          </a:p>
          <a:p>
            <a:pPr marL="914400" lvl="1" indent="-514350"/>
            <a:r>
              <a:rPr lang="en-US" dirty="0" smtClean="0"/>
              <a:t>6-month deferment, fixed rate, MPN*</a:t>
            </a:r>
          </a:p>
          <a:p>
            <a:pPr marL="514350" indent="-514350"/>
            <a:r>
              <a:rPr lang="en-US" dirty="0" smtClean="0"/>
              <a:t>Campus-based (Perkins, HPSL, LDS)**</a:t>
            </a:r>
          </a:p>
          <a:p>
            <a:pPr marL="514350" indent="-514350"/>
            <a:r>
              <a:rPr lang="en-US" dirty="0" smtClean="0"/>
              <a:t>Private loans**</a:t>
            </a:r>
          </a:p>
          <a:p>
            <a:pPr marL="914400" lvl="1" indent="-514350"/>
            <a:endParaRPr lang="en-US" sz="2400" dirty="0" smtClean="0"/>
          </a:p>
          <a:p>
            <a:pPr marL="514350" indent="-514350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82971" y="5254145"/>
            <a:ext cx="81815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venir Light"/>
              </a:rPr>
              <a:t>* </a:t>
            </a:r>
            <a:r>
              <a:rPr lang="en-US" dirty="0" smtClean="0">
                <a:latin typeface="Avenir Light"/>
              </a:rPr>
              <a:t>   Master Promissory Note signed for these                                                       **  Check promissory note for terms and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76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Private loans*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21455"/>
            <a:ext cx="8468436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These loans are unsubsidized</a:t>
            </a:r>
          </a:p>
          <a:p>
            <a:pPr marL="514350" indent="-514350"/>
            <a:r>
              <a:rPr lang="en-US" dirty="0" smtClean="0"/>
              <a:t>Variable or fixed interest rate</a:t>
            </a:r>
          </a:p>
          <a:p>
            <a:pPr marL="514350" indent="-514350"/>
            <a:r>
              <a:rPr lang="en-US" dirty="0" smtClean="0"/>
              <a:t>Terms and conditions vary by lender</a:t>
            </a:r>
          </a:p>
          <a:p>
            <a:pPr marL="514350" indent="-514350"/>
            <a:r>
              <a:rPr lang="en-US" dirty="0" smtClean="0"/>
              <a:t>Not eligible for income-driven repayment plans or Public Service Loan Forgiveness</a:t>
            </a:r>
          </a:p>
          <a:p>
            <a:pPr marL="514350" indent="-514350"/>
            <a:r>
              <a:rPr lang="en-US" dirty="0" smtClean="0"/>
              <a:t>Not eligible for federal consolidation</a:t>
            </a:r>
          </a:p>
          <a:p>
            <a:pPr marL="514350" indent="-514350"/>
            <a:r>
              <a:rPr lang="en-US" dirty="0" smtClean="0"/>
              <a:t>No national database (check credit report)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5772220"/>
            <a:ext cx="74738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1600" dirty="0" smtClean="0">
                <a:latin typeface="Avenir Light"/>
              </a:rPr>
              <a:t>*    Private loans are not referenced on NSLDS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Interest rates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5534"/>
            <a:ext cx="8472196" cy="4525963"/>
          </a:xfrm>
        </p:spPr>
        <p:txBody>
          <a:bodyPr/>
          <a:lstStyle/>
          <a:p>
            <a:pPr marL="514350" indent="-514350"/>
            <a:r>
              <a:rPr lang="en-US" dirty="0" smtClean="0"/>
              <a:t>Fixed rates on direct unsubsidized and direct PLUS (Grad PLUS)</a:t>
            </a:r>
          </a:p>
          <a:p>
            <a:pPr marL="914400" lvl="1" indent="-514350"/>
            <a:r>
              <a:rPr lang="en-US" dirty="0" smtClean="0"/>
              <a:t>Borrowers have different rates each year on new loans*</a:t>
            </a:r>
          </a:p>
          <a:p>
            <a:pPr marL="914400" lvl="1" indent="-514350"/>
            <a:r>
              <a:rPr lang="en-US" dirty="0" smtClean="0"/>
              <a:t>May help with aggressive repayment strategy</a:t>
            </a:r>
          </a:p>
          <a:p>
            <a:pPr marL="514350" indent="-514350"/>
            <a:r>
              <a:rPr lang="en-US" dirty="0" smtClean="0"/>
              <a:t>5% fixed on Perkins, HPSL, LDS</a:t>
            </a:r>
          </a:p>
          <a:p>
            <a:pPr marL="514350" indent="-514350"/>
            <a:r>
              <a:rPr lang="en-US" dirty="0" smtClean="0"/>
              <a:t>Rates vary on private loans</a:t>
            </a:r>
          </a:p>
          <a:p>
            <a:pPr marL="914400" lvl="1" indent="-514350"/>
            <a:r>
              <a:rPr lang="en-US" dirty="0" smtClean="0"/>
              <a:t>Check disclosure statement</a:t>
            </a:r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328501" y="5772220"/>
            <a:ext cx="84844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1600" dirty="0" smtClean="0">
                <a:latin typeface="Avenir Light"/>
              </a:rPr>
              <a:t>*  Effective July 1, 2013, rates change on new loans disbursed on or after July 1 each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Interest capitalization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5534"/>
            <a:ext cx="8472196" cy="4525963"/>
          </a:xfrm>
        </p:spPr>
        <p:txBody>
          <a:bodyPr/>
          <a:lstStyle/>
          <a:p>
            <a:pPr marL="514350" indent="-514350"/>
            <a:r>
              <a:rPr lang="en-US" dirty="0" smtClean="0"/>
              <a:t>Accrued and unpaid interest is added back to principal of loan, increases balance</a:t>
            </a:r>
          </a:p>
          <a:p>
            <a:pPr marL="514350" indent="-514350"/>
            <a:r>
              <a:rPr lang="en-US" dirty="0" smtClean="0"/>
              <a:t>Less frequent the better</a:t>
            </a:r>
          </a:p>
          <a:p>
            <a:pPr marL="514350" indent="-514350"/>
            <a:r>
              <a:rPr lang="en-US" dirty="0" smtClean="0"/>
              <a:t>Usually occurs:</a:t>
            </a:r>
          </a:p>
          <a:p>
            <a:pPr marL="914400" lvl="1" indent="-514350"/>
            <a:r>
              <a:rPr lang="en-US" dirty="0" smtClean="0"/>
              <a:t>When loans enter repayment</a:t>
            </a:r>
          </a:p>
          <a:p>
            <a:pPr marL="914400" lvl="1" indent="-514350"/>
            <a:r>
              <a:rPr lang="en-US" dirty="0" smtClean="0"/>
              <a:t>When borrower has status change*</a:t>
            </a:r>
          </a:p>
          <a:p>
            <a:pPr marL="914400" lvl="1" indent="-514350"/>
            <a:r>
              <a:rPr lang="en-US" dirty="0" smtClean="0"/>
              <a:t>When borrowers opt out of an income-driven repayment plan or switches plans</a:t>
            </a:r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457200" y="5827616"/>
            <a:ext cx="73805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1600" dirty="0" smtClean="0">
                <a:latin typeface="Avenir Light"/>
              </a:rPr>
              <a:t>*  For example, end of grace to repayment or deferment to forbearance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2257</Words>
  <Application>Microsoft Office PowerPoint</Application>
  <PresentationFormat>On-screen Show (4:3)</PresentationFormat>
  <Paragraphs>444</Paragraphs>
  <Slides>47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Avenir Book</vt:lpstr>
      <vt:lpstr>Avenir Light</vt:lpstr>
      <vt:lpstr>Avenir LT 65 Medium</vt:lpstr>
      <vt:lpstr>Calibri</vt:lpstr>
      <vt:lpstr>Georgia</vt:lpstr>
      <vt:lpstr>Office Theme</vt:lpstr>
      <vt:lpstr>Senior loan exit interview dental school class of 2017</vt:lpstr>
      <vt:lpstr>Considerations</vt:lpstr>
      <vt:lpstr>Educational debt*</vt:lpstr>
      <vt:lpstr>Simple steps</vt:lpstr>
      <vt:lpstr>Step 1: Loan portfolio</vt:lpstr>
      <vt:lpstr>Sample loan portfolio</vt:lpstr>
      <vt:lpstr>Private loans*</vt:lpstr>
      <vt:lpstr>Interest rates</vt:lpstr>
      <vt:lpstr>Interest capitalization</vt:lpstr>
      <vt:lpstr>Loan servicers</vt:lpstr>
      <vt:lpstr>When loans come due</vt:lpstr>
      <vt:lpstr>Step 2:  Repayment objectives</vt:lpstr>
      <vt:lpstr>Options at repayment</vt:lpstr>
      <vt:lpstr>Options at repayment</vt:lpstr>
      <vt:lpstr>Repayment reminders</vt:lpstr>
      <vt:lpstr>Step 3: Pick a plan*</vt:lpstr>
      <vt:lpstr>Standard 10 year</vt:lpstr>
      <vt:lpstr>Extended 25 year</vt:lpstr>
      <vt:lpstr>Income-driven repayment</vt:lpstr>
      <vt:lpstr>IDR pros and cons</vt:lpstr>
      <vt:lpstr>IDR comparison</vt:lpstr>
      <vt:lpstr>IDR comparison </vt:lpstr>
      <vt:lpstr>IDR forgiveness</vt:lpstr>
      <vt:lpstr>Takeaways</vt:lpstr>
      <vt:lpstr>Options at repayment</vt:lpstr>
      <vt:lpstr>Postponement options</vt:lpstr>
      <vt:lpstr>Public Service Loan Forgiveness PSLF)</vt:lpstr>
      <vt:lpstr>PSLF eligibility</vt:lpstr>
      <vt:lpstr>Steps to PSLF</vt:lpstr>
      <vt:lpstr>Comments on PSLF</vt:lpstr>
      <vt:lpstr>Repayment</vt:lpstr>
      <vt:lpstr>Repayment assumptions</vt:lpstr>
      <vt:lpstr>Repayment directly into practice</vt:lpstr>
      <vt:lpstr>Repayment with one year GPR then practice</vt:lpstr>
      <vt:lpstr>Loan repayment programs</vt:lpstr>
      <vt:lpstr>Federal consolidation</vt:lpstr>
      <vt:lpstr>Pros and cons</vt:lpstr>
      <vt:lpstr>Should you consolidate?</vt:lpstr>
      <vt:lpstr>Should you consolidate?</vt:lpstr>
      <vt:lpstr>Borrower rights</vt:lpstr>
      <vt:lpstr>Borrower responsibilities</vt:lpstr>
      <vt:lpstr>Exit interview takeaways</vt:lpstr>
      <vt:lpstr>Resources</vt:lpstr>
      <vt:lpstr>Resources</vt:lpstr>
      <vt:lpstr>Ombudsman</vt:lpstr>
      <vt:lpstr>Action items</vt:lpstr>
      <vt:lpstr>Congratulations!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2017-02-07T13:47:22Z</dcterms:created>
  <dcterms:modified xsi:type="dcterms:W3CDTF">2017-02-24T15:48:50Z</dcterms:modified>
</cp:coreProperties>
</file>